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6"/>
  </p:notesMasterIdLst>
  <p:sldIdLst>
    <p:sldId id="360" r:id="rId2"/>
    <p:sldId id="356" r:id="rId3"/>
    <p:sldId id="325" r:id="rId4"/>
    <p:sldId id="327" r:id="rId5"/>
    <p:sldId id="329" r:id="rId6"/>
    <p:sldId id="328" r:id="rId7"/>
    <p:sldId id="284" r:id="rId8"/>
    <p:sldId id="282" r:id="rId9"/>
    <p:sldId id="317" r:id="rId10"/>
    <p:sldId id="318" r:id="rId11"/>
    <p:sldId id="319" r:id="rId12"/>
    <p:sldId id="286" r:id="rId13"/>
    <p:sldId id="358" r:id="rId14"/>
    <p:sldId id="359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0FF"/>
    <a:srgbClr val="1CC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4"/>
    <p:restoredTop sz="94779"/>
  </p:normalViewPr>
  <p:slideViewPr>
    <p:cSldViewPr snapToGrid="0" snapToObjects="1">
      <p:cViewPr varScale="1">
        <p:scale>
          <a:sx n="87" d="100"/>
          <a:sy n="8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DBF9FB-991E-D447-8697-20F032AB8AAB}" type="datetimeFigureOut">
              <a:rPr lang="en-US" altLang="zh-CN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6A35D0-B01C-E04F-961D-0E5326C87A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ＭＳ Ｐゴシック" charset="-128"/>
              </a:rPr>
              <a:t>Fun and Creative Character Exercise: Combine names of main roles and Chinese characters </a:t>
            </a:r>
          </a:p>
          <a:p>
            <a:endParaRPr lang="zh-CN" altLang="en-US">
              <a:ea typeface="ＭＳ Ｐゴシック" charset="-128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4529822-BF8F-C240-AD41-D2950990A83F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37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ＭＳ Ｐゴシック" charset="-128"/>
              </a:rPr>
              <a:t>Fun and Creative Character Exercise: Combine names of main roles and Chinese characters 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A797BF6-C8C7-CB42-82E5-5A09C728458C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807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ＭＳ Ｐゴシック" charset="-128"/>
              </a:rPr>
              <a:t>Formative Assessment: Configuration of Characters + Position of Character Components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49AC57F-E015-A34F-A4A5-AD4194B10CBF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7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ＭＳ Ｐゴシック" charset="-128"/>
              </a:rPr>
              <a:t>Formative Assessment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27DA220-42AF-FD4E-A72D-A49E87704BC1}" type="slidenum">
              <a:rPr lang="en-US" altLang="zh-CN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733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B6F4-0AA5-DE48-9FCF-3220128225E7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45D5F-5C98-F44B-97EC-C0CE21095A9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16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95C49-F564-C743-854F-2DB5922B5EF8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90B39-B7AB-004D-AD10-C07795EF69D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3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8F17B-36AD-5F4F-86ED-700D882FA378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6A86-E323-8946-BF37-C592673BA04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01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64A6A-F9D2-A043-B4E0-9AA534780175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C3E9-9103-364D-9780-10D0A080E8B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1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2EBCC-7ACD-BC48-81AA-57E5E6A392A3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17FAD-5CC3-CF4B-8FE3-2BCD8B8891F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17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4FF98-33CE-344D-8677-3C4C86787BA6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D4F5-A1E2-BF4A-8ADC-1B0E4550B33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72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9C1B8-DE5F-FD47-8F0E-FB88E10A01C2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E90E1-1780-F748-952D-8D462CC426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00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A1D20-F29D-644B-943E-0F24672987EE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6193-A564-8B4E-8A45-F70A428DF04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4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0BABC-6540-3142-A295-BE03F82F6F15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BCB93-ACAB-F249-8A89-D9872A350D8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47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25CB8-926F-B542-86B0-A801D7BD5174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ABBA-D385-514D-BD21-E312B517821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360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11EFC-BBDE-1640-B1E3-F6E39C8B723A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F54CF-A5C4-D743-927C-6B473F49016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501D4-2589-B143-8110-0CAE4D08885D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A51B64-5FDB-D142-B90E-DE83D73BE37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56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7.png"/><Relationship Id="rId6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ＭＳ Ｐゴシック" charset="-128"/>
              </a:rPr>
              <a:t>How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to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get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there?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Lesson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6250" y="2439988"/>
            <a:ext cx="1651000" cy="2190750"/>
          </a:xfrm>
          <a:prstGeom prst="ellipse">
            <a:avLst/>
          </a:prstGeom>
          <a:solidFill>
            <a:srgbClr val="1CCC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dirty="0">
                <a:solidFill>
                  <a:srgbClr val="FF0000"/>
                </a:solidFill>
                <a:cs typeface="Kaiti SC Regular" charset="-122"/>
              </a:rPr>
              <a:t>重</a:t>
            </a:r>
            <a:endParaRPr lang="zh-CN" altLang="en-US" sz="40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Curved Connector 9"/>
          <p:cNvCxnSpPr>
            <a:stCxn id="2" idx="4"/>
          </p:cNvCxnSpPr>
          <p:nvPr/>
        </p:nvCxnSpPr>
        <p:spPr>
          <a:xfrm rot="16200000" flipH="1">
            <a:off x="1577181" y="4355307"/>
            <a:ext cx="1406525" cy="1957388"/>
          </a:xfrm>
          <a:prstGeom prst="curvedConnector2">
            <a:avLst/>
          </a:prstGeom>
          <a:ln w="57150" cmpd="sng">
            <a:solidFill>
              <a:srgbClr val="1CCC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922682" y="5482165"/>
          <a:ext cx="567267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567267"/>
              </a:tblGrid>
              <a:tr h="804335">
                <a:tc>
                  <a:txBody>
                    <a:bodyPr/>
                    <a:lstStyle/>
                    <a:p>
                      <a:r>
                        <a:rPr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刂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2048" y="2058988"/>
          <a:ext cx="635000" cy="762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35000"/>
              </a:tblGrid>
              <a:tr h="215900">
                <a:tc>
                  <a:txBody>
                    <a:bodyPr/>
                    <a:lstStyle/>
                    <a:p>
                      <a:r>
                        <a:rPr lang="zh-TW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广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809315" y="4630738"/>
          <a:ext cx="645584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45584"/>
              </a:tblGrid>
              <a:tr h="804335">
                <a:tc>
                  <a:txBody>
                    <a:bodyPr/>
                    <a:lstStyle/>
                    <a:p>
                      <a:r>
                        <a:rPr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忄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248523" y="634999"/>
          <a:ext cx="788459" cy="9144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788459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宀</a:t>
                      </a:r>
                      <a:endParaRPr lang="en-US" sz="5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605181" y="3419164"/>
          <a:ext cx="649819" cy="8229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49819"/>
              </a:tblGrid>
              <a:tr h="570753">
                <a:tc>
                  <a:txBody>
                    <a:bodyPr/>
                    <a:lstStyle/>
                    <a:p>
                      <a:endParaRPr lang="en-US" sz="48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Action Button: Sound 3">
            <a:hlinkClick r:id="" action="ppaction://noaction" highlightClick="1">
              <a:snd r:embed="rId2" name="Phaser"/>
            </a:hlinkClick>
            <a:hlinkHover r:id="" action="ppaction://noaction">
              <a:snd r:embed="rId3" name="Applause"/>
            </a:hlinkHover>
          </p:cNvPr>
          <p:cNvSpPr/>
          <p:nvPr/>
        </p:nvSpPr>
        <p:spPr>
          <a:xfrm>
            <a:off x="782638" y="6037263"/>
            <a:ext cx="519112" cy="249237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036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0"/>
            <a:ext cx="15049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creen Shot 2016-07-27 at 21.40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535363"/>
            <a:ext cx="6492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Sound 2">
            <a:hlinkClick r:id="" action="ppaction://noaction" highlightClick="1"/>
            <a:hlinkHover r:id="" action="ppaction://noaction">
              <a:snd r:embed="rId6" name="古董.m4a"/>
            </a:hlinkHover>
          </p:cNvPr>
          <p:cNvSpPr/>
          <p:nvPr/>
        </p:nvSpPr>
        <p:spPr>
          <a:xfrm>
            <a:off x="2127250" y="1630363"/>
            <a:ext cx="369888" cy="211137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0.00301 C -0.3243 0.14791 -0.61285 0.29282 -0.61215 0.29467 C -0.61146 0.29629 -0.13351 0.06296 -0.03125 0.01388 C 0.07083 -0.03519 0.03542 -0.0176 2.5E-6 3.33333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-0.00093 C -0.34392 0.05787 -0.64288 0.1169 -0.64323 0.12106 C -0.64358 0.12523 -0.14653 0.04004 -0.04722 0.02384 " pathEditMode="relative" ptsTypes="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1227 C -0.32552 -0.03172 -0.6132 -0.075 -0.7283 -0.0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00996 C -0.32014 -0.09861 -0.5941 -0.18704 -0.59358 -0.18449 C -0.59305 -0.18195 -0.31788 -0.08843 -0.04253 0.00532 " pathEditMode="relative" ptsTypes="a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0.02477 C -0.37674 -0.10903 -0.71372 -0.24282 -0.71337 -0.23912 C -0.71302 -0.23542 -0.15018 -0.00116 -0.0375 0.04653 " pathEditMode="relative" ptsTypes="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Screen Shot 2016-07-28 at 10.1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67" y="2487820"/>
            <a:ext cx="2335142" cy="23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</a:rPr>
              <a:t>Vocabulary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quiz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via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kahoot</a:t>
            </a:r>
            <a:r>
              <a:rPr lang="en-US" altLang="zh-CN" dirty="0" smtClean="0">
                <a:solidFill>
                  <a:schemeClr val="tx1"/>
                </a:solidFill>
              </a:rPr>
              <a:t>!</a:t>
            </a:r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23888" y="685905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zh-CN" altLang="en-US" sz="6000" smtClean="0">
                <a:latin typeface="华文仿宋" charset="-122"/>
                <a:ea typeface="华文仿宋" charset="-122"/>
              </a:rPr>
              <a:t>生词</a:t>
            </a:r>
            <a:r>
              <a:rPr lang="zh-CN" altLang="en-US" sz="6000" dirty="0" smtClean="0">
                <a:latin typeface="华文仿宋" charset="-122"/>
                <a:ea typeface="华文仿宋" charset="-122"/>
              </a:rPr>
              <a:t>小测</a:t>
            </a:r>
            <a:r>
              <a:rPr lang="en-US" altLang="ja-JP" sz="2800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ja-JP" sz="2800" dirty="0" smtClean="0">
                <a:latin typeface="华文仿宋" charset="-122"/>
                <a:ea typeface="华文仿宋" charset="-122"/>
              </a:rPr>
            </a:br>
            <a:endParaRPr lang="en-US" altLang="zh-CN" sz="280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1"/>
          <p:cNvSpPr txBox="1">
            <a:spLocks noChangeArrowheads="1"/>
          </p:cNvSpPr>
          <p:nvPr/>
        </p:nvSpPr>
        <p:spPr bwMode="auto">
          <a:xfrm>
            <a:off x="398033" y="4373563"/>
            <a:ext cx="861103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4400" dirty="0" err="1">
                <a:latin typeface="华文仿宋" charset="-122"/>
                <a:ea typeface="华文仿宋" charset="-122"/>
              </a:rPr>
              <a:t>请你</a:t>
            </a:r>
            <a:r>
              <a:rPr lang="zh-CN" altLang="en-US" sz="4400" dirty="0">
                <a:latin typeface="华文仿宋" charset="-122"/>
                <a:ea typeface="华文仿宋" charset="-122"/>
              </a:rPr>
              <a:t>拿出手机或者电脑，</a:t>
            </a:r>
            <a:endParaRPr lang="en-US" altLang="zh-CN" sz="4400" dirty="0">
              <a:latin typeface="华文仿宋" charset="-122"/>
              <a:ea typeface="华文仿宋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4400" dirty="0" err="1">
                <a:latin typeface="华文仿宋" charset="-122"/>
                <a:ea typeface="华文仿宋" charset="-122"/>
              </a:rPr>
              <a:t>去</a:t>
            </a:r>
            <a:r>
              <a:rPr lang="nl-NL" altLang="ja-JP" sz="4400" dirty="0" err="1">
                <a:latin typeface="华文仿宋" charset="-122"/>
                <a:ea typeface="华文仿宋" charset="-122"/>
              </a:rPr>
              <a:t>kahoot.it</a:t>
            </a:r>
            <a:r>
              <a:rPr lang="nl-NL" altLang="en-US" sz="4400" dirty="0" err="1">
                <a:latin typeface="华文仿宋" charset="-122"/>
                <a:ea typeface="华文仿宋" charset="-122"/>
              </a:rPr>
              <a:t>，然后输入</a:t>
            </a:r>
            <a:r>
              <a:rPr lang="zh-CN" altLang="en-US" sz="4400" dirty="0">
                <a:latin typeface="华文仿宋" charset="-122"/>
                <a:ea typeface="华文仿宋" charset="-122"/>
              </a:rPr>
              <a:t> </a:t>
            </a:r>
            <a:r>
              <a:rPr lang="zh-CN" altLang="en-US" sz="4400" dirty="0" smtClean="0">
                <a:latin typeface="华文仿宋" charset="-122"/>
                <a:ea typeface="华文仿宋" charset="-122"/>
              </a:rPr>
              <a:t>号码，</a:t>
            </a:r>
            <a:endParaRPr lang="en-US" altLang="zh-CN" sz="4400" dirty="0">
              <a:latin typeface="华文仿宋" charset="-122"/>
              <a:ea typeface="华文仿宋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华文仿宋" charset="-122"/>
                <a:ea typeface="华文仿宋" charset="-122"/>
              </a:rPr>
              <a:t>游戏开始！</a:t>
            </a:r>
            <a:endParaRPr lang="nl-NL" altLang="ja-JP" sz="4400" dirty="0">
              <a:latin typeface="华文仿宋" charset="-122"/>
              <a:ea typeface="华文仿宋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dirty="0">
              <a:ea typeface="华文仿宋" charset="-122"/>
            </a:endParaRPr>
          </a:p>
        </p:txBody>
      </p:sp>
      <p:pic>
        <p:nvPicPr>
          <p:cNvPr id="103426" name="Picture 1" descr="Screen Shot 2016-07-29 at 17.1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96875"/>
            <a:ext cx="7847012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Screen Shot 2016-07-29 at 17.1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/>
          <a:stretch>
            <a:fillRect/>
          </a:stretch>
        </p:blipFill>
        <p:spPr bwMode="auto">
          <a:xfrm>
            <a:off x="1193800" y="741363"/>
            <a:ext cx="6550025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4" descr="Screen Shot 2016-07-30 at 9.40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3" t="11608"/>
          <a:stretch/>
        </p:blipFill>
        <p:spPr bwMode="auto">
          <a:xfrm>
            <a:off x="3240088" y="247425"/>
            <a:ext cx="2597150" cy="4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 descr="Screen Shot 2016-07-29 at 17.1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583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ja-JP" sz="6000" dirty="0" smtClean="0">
                <a:latin typeface="华文仿宋" charset="-122"/>
                <a:ea typeface="华文仿宋" charset="-122"/>
              </a:rPr>
              <a:t>Activity 4.1</a:t>
            </a:r>
            <a:br>
              <a:rPr lang="en-US" altLang="ja-JP" sz="6000" dirty="0" smtClean="0">
                <a:latin typeface="华文仿宋" charset="-122"/>
                <a:ea typeface="华文仿宋" charset="-122"/>
              </a:rPr>
            </a:br>
            <a:r>
              <a:rPr lang="en-US" altLang="ja-JP" sz="6000" dirty="0" smtClean="0">
                <a:latin typeface="华文仿宋" charset="-122"/>
                <a:ea typeface="华文仿宋" charset="-122"/>
              </a:rPr>
              <a:t>:</a:t>
            </a:r>
            <a:r>
              <a:rPr lang="en-US" altLang="en-US" sz="6000" dirty="0" smtClean="0">
                <a:latin typeface="华文仿宋" charset="-122"/>
                <a:ea typeface="华文仿宋" charset="-122"/>
              </a:rPr>
              <a:t>找</a:t>
            </a:r>
            <a:r>
              <a:rPr lang="zh-CN" altLang="en-US" sz="6000" dirty="0" smtClean="0">
                <a:latin typeface="华文仿宋" charset="-122"/>
                <a:ea typeface="华文仿宋" charset="-122"/>
              </a:rPr>
              <a:t>角色的名字</a:t>
            </a:r>
            <a:r>
              <a:rPr lang="en-US" altLang="ja-JP" sz="2800" dirty="0">
                <a:latin typeface="华文仿宋" charset="-122"/>
                <a:ea typeface="华文仿宋" charset="-122"/>
              </a:rPr>
              <a:t/>
            </a:r>
            <a:br>
              <a:rPr lang="en-US" altLang="ja-JP" sz="2800" dirty="0">
                <a:latin typeface="华文仿宋" charset="-122"/>
                <a:ea typeface="华文仿宋" charset="-122"/>
              </a:rPr>
            </a:br>
            <a:r>
              <a:rPr lang="en-US" altLang="ja-JP" sz="2800" dirty="0">
                <a:latin typeface="华文仿宋" charset="-122"/>
                <a:ea typeface="华文仿宋" charset="-122"/>
              </a:rPr>
              <a:t/>
            </a:r>
            <a:br>
              <a:rPr lang="en-US" altLang="ja-JP" sz="2800" dirty="0">
                <a:latin typeface="华文仿宋" charset="-122"/>
                <a:ea typeface="华文仿宋" charset="-122"/>
              </a:rPr>
            </a:br>
            <a:r>
              <a:rPr lang="zh-CN" altLang="en-US" sz="2800" dirty="0">
                <a:latin typeface="华文仿宋" charset="-122"/>
                <a:ea typeface="华文仿宋" charset="-122"/>
              </a:rPr>
              <a:t>两人一组，</a:t>
            </a:r>
            <a:r>
              <a:rPr lang="en-US" altLang="en-US" sz="2800" dirty="0">
                <a:latin typeface="华文仿宋" charset="-122"/>
                <a:ea typeface="华文仿宋" charset="-122"/>
              </a:rPr>
              <a:t>用不同颜色的笔，标出图片中的汉字</a:t>
            </a:r>
            <a:r>
              <a:rPr lang="en-US" altLang="ja-JP" sz="2800" dirty="0">
                <a:latin typeface="华文仿宋" charset="-122"/>
                <a:ea typeface="华文仿宋" charset="-122"/>
              </a:rPr>
              <a:t> </a:t>
            </a:r>
            <a:endParaRPr lang="en-US" altLang="zh-CN" sz="2800" dirty="0">
              <a:latin typeface="华文仿宋" charset="-122"/>
              <a:ea typeface="华文仿宋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Find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Main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Characters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in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Pictures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Color-coded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Different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Characters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(e.g.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Last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Name,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First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Name)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414338"/>
            <a:ext cx="4805362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88963"/>
            <a:ext cx="5273675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955675"/>
            <a:ext cx="46005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57213"/>
            <a:ext cx="3559175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15" y="3431883"/>
            <a:ext cx="2587353" cy="19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xfrm>
            <a:off x="623888" y="1061854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ja-JP" sz="6000" dirty="0" smtClean="0">
                <a:latin typeface="华文仿宋" charset="-122"/>
                <a:ea typeface="华文仿宋" charset="-122"/>
              </a:rPr>
              <a:t>Activity 4.2</a:t>
            </a:r>
            <a:br>
              <a:rPr lang="en-US" altLang="ja-JP" sz="6000" dirty="0" smtClean="0">
                <a:latin typeface="华文仿宋" charset="-122"/>
                <a:ea typeface="华文仿宋" charset="-122"/>
              </a:rPr>
            </a:br>
            <a:r>
              <a:rPr lang="zh-CN" altLang="en-US" sz="6000" dirty="0" smtClean="0">
                <a:latin typeface="华文仿宋" charset="-122"/>
                <a:ea typeface="华文仿宋" charset="-122"/>
              </a:rPr>
              <a:t>打气球</a:t>
            </a:r>
            <a:r>
              <a:rPr lang="en-US" altLang="ja-JP" sz="2800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ja-JP" sz="2800" dirty="0" smtClean="0">
                <a:latin typeface="华文仿宋" charset="-122"/>
                <a:ea typeface="华文仿宋" charset="-122"/>
              </a:rPr>
            </a:br>
            <a:endParaRPr lang="en-US" altLang="zh-CN" sz="2800" dirty="0">
              <a:latin typeface="华文仿宋" charset="-122"/>
              <a:ea typeface="华文仿宋" charset="-122"/>
            </a:endParaRPr>
          </a:p>
        </p:txBody>
      </p:sp>
      <p:sp>
        <p:nvSpPr>
          <p:cNvPr id="18" name="Text Placeholder 1"/>
          <p:cNvSpPr txBox="1">
            <a:spLocks noGrp="1"/>
          </p:cNvSpPr>
          <p:nvPr>
            <p:ph type="body" idx="1"/>
          </p:nvPr>
        </p:nvSpPr>
        <p:spPr>
          <a:xfrm>
            <a:off x="623888" y="488000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Pay </a:t>
            </a:r>
            <a:r>
              <a:rPr lang="en-US" altLang="zh-CN" dirty="0" smtClean="0">
                <a:solidFill>
                  <a:schemeClr val="tx1"/>
                </a:solidFill>
              </a:rPr>
              <a:t>attention to both the configuration and positions of the character components.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6250" y="2439988"/>
            <a:ext cx="1651000" cy="2190750"/>
          </a:xfrm>
          <a:prstGeom prst="ellipse">
            <a:avLst/>
          </a:prstGeom>
          <a:solidFill>
            <a:srgbClr val="1CCC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Curved Connector 9"/>
          <p:cNvCxnSpPr>
            <a:stCxn id="2" idx="4"/>
          </p:cNvCxnSpPr>
          <p:nvPr/>
        </p:nvCxnSpPr>
        <p:spPr>
          <a:xfrm rot="16200000" flipH="1">
            <a:off x="1577181" y="4355307"/>
            <a:ext cx="1406525" cy="1957388"/>
          </a:xfrm>
          <a:prstGeom prst="curvedConnector2">
            <a:avLst/>
          </a:prstGeom>
          <a:ln w="57150" cmpd="sng">
            <a:solidFill>
              <a:srgbClr val="1CCC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78490"/>
              </p:ext>
            </p:extLst>
          </p:nvPr>
        </p:nvGraphicFramePr>
        <p:xfrm>
          <a:off x="8172449" y="5482165"/>
          <a:ext cx="567267" cy="11111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67267"/>
              </a:tblGrid>
              <a:tr h="1111140">
                <a:tc>
                  <a:txBody>
                    <a:bodyPr/>
                    <a:lstStyle/>
                    <a:p>
                      <a:r>
                        <a:rPr lang="zh-CN" altLang="en-US" sz="4400" dirty="0" smtClean="0">
                          <a:latin typeface="华文楷体"/>
                          <a:ea typeface="华文楷体"/>
                          <a:cs typeface="华文楷体"/>
                        </a:rPr>
                        <a:t>马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1ED0FF">
                <a:tint val="45000"/>
                <a:satMod val="400000"/>
              </a:srgbClr>
            </a:duotone>
          </a:blip>
          <a:srcRect l="48958" r="10417"/>
          <a:stretch/>
        </p:blipFill>
        <p:spPr>
          <a:xfrm>
            <a:off x="1412873" y="2921000"/>
            <a:ext cx="569931" cy="1073484"/>
          </a:xfrm>
          <a:prstGeom prst="rect">
            <a:avLst/>
          </a:prstGeom>
          <a:ln>
            <a:solidFill>
              <a:srgbClr val="1CCCD9"/>
            </a:solidFill>
          </a:ln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821083" y="3313331"/>
          <a:ext cx="635000" cy="762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35000"/>
              </a:tblGrid>
              <a:tr h="215900">
                <a:tc>
                  <a:txBody>
                    <a:bodyPr/>
                    <a:lstStyle/>
                    <a:p>
                      <a:r>
                        <a:rPr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扌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401983" y="1952313"/>
          <a:ext cx="635000" cy="762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35000"/>
              </a:tblGrid>
              <a:tr h="215900">
                <a:tc>
                  <a:txBody>
                    <a:bodyPr/>
                    <a:lstStyle/>
                    <a:p>
                      <a:r>
                        <a:rPr lang="zh-CN" altLang="en-US" sz="4400" dirty="0" smtClean="0">
                          <a:latin typeface="华文楷体"/>
                          <a:ea typeface="华文楷体"/>
                          <a:cs typeface="华文楷体"/>
                        </a:rPr>
                        <a:t>足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25732" y="4449236"/>
          <a:ext cx="645584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45584"/>
              </a:tblGrid>
              <a:tr h="804335">
                <a:tc>
                  <a:txBody>
                    <a:bodyPr/>
                    <a:lstStyle/>
                    <a:p>
                      <a:r>
                        <a:rPr lang="en-US" sz="4400" kern="1200" dirty="0" smtClean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彳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248524" y="634999"/>
          <a:ext cx="645584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45584"/>
              </a:tblGrid>
              <a:tr h="80433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华文楷体"/>
                          <a:ea typeface="华文楷体"/>
                          <a:cs typeface="华文楷体"/>
                        </a:rPr>
                        <a:t>月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Action Button: Sound 3">
            <a:hlinkClick r:id="" action="ppaction://noaction" highlightClick="1">
              <a:snd r:embed="rId3" name="Phaser"/>
            </a:hlinkClick>
            <a:hlinkHover r:id="" action="ppaction://noaction">
              <a:snd r:embed="rId4" name="Applause"/>
            </a:hlinkHover>
          </p:cNvPr>
          <p:cNvSpPr/>
          <p:nvPr/>
        </p:nvSpPr>
        <p:spPr>
          <a:xfrm>
            <a:off x="782638" y="6037263"/>
            <a:ext cx="519112" cy="249237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83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Sound 2">
            <a:hlinkClick r:id="" action="ppaction://noaction" highlightClick="1"/>
            <a:hlinkHover r:id="" action="ppaction://noaction">
              <a:snd r:embed="rId6" name="骑马.m4a"/>
            </a:hlinkHover>
          </p:cNvPr>
          <p:cNvSpPr/>
          <p:nvPr/>
        </p:nvSpPr>
        <p:spPr>
          <a:xfrm>
            <a:off x="3584575" y="401638"/>
            <a:ext cx="268288" cy="233362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2616 C -0.30677 0.13356 -0.5974 0.29352 -0.59479 0.29791 C -0.59219 0.30231 -0.09913 0.04953 3.33333E-6 8.67362E-19 " pathEditMode="relative" ptsTypes="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02245 C -0.33472 0.08657 -0.62257 0.15092 -0.6151 0.1581 C -0.60764 0.16528 -0.10399 0.08102 -0.00174 0.06551 " pathEditMode="relative" ptsTypes="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-0.31111 -0.00371 -0.62205 -0.00741 -0.62274 -0.00324 C -0.62344 0.00092 -0.10764 0.01991 -0.00469 0.02453 " pathEditMode="relative" ptsTypes="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2015 C -0.27761 -0.0889 -0.53768 -0.15765 -0.53473 -0.15441 C -0.53177 -0.15116 -0.08907 -0.0257 1.66667E-6 -5.18519E-6 " pathEditMode="relative" ptsTypes="a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0.0294 C -0.35694 -0.13981 -0.67326 -0.30856 -0.79965 -0.37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9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6250" y="2439988"/>
            <a:ext cx="1651000" cy="2190750"/>
          </a:xfrm>
          <a:prstGeom prst="ellipse">
            <a:avLst/>
          </a:prstGeom>
          <a:solidFill>
            <a:srgbClr val="1CCC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Curved Connector 9"/>
          <p:cNvCxnSpPr>
            <a:stCxn id="2" idx="4"/>
          </p:cNvCxnSpPr>
          <p:nvPr/>
        </p:nvCxnSpPr>
        <p:spPr>
          <a:xfrm rot="16200000" flipH="1">
            <a:off x="1577181" y="4355307"/>
            <a:ext cx="1406525" cy="1957388"/>
          </a:xfrm>
          <a:prstGeom prst="curvedConnector2">
            <a:avLst/>
          </a:prstGeom>
          <a:ln w="57150" cmpd="sng">
            <a:solidFill>
              <a:srgbClr val="1CCC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172449" y="5482165"/>
          <a:ext cx="567267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567267"/>
              </a:tblGrid>
              <a:tr h="804335">
                <a:tc>
                  <a:txBody>
                    <a:bodyPr/>
                    <a:lstStyle/>
                    <a:p>
                      <a:r>
                        <a:rPr lang="zh-CN" altLang="en-US" sz="4400" dirty="0" smtClean="0">
                          <a:latin typeface="华文楷体"/>
                          <a:ea typeface="华文楷体"/>
                          <a:cs typeface="华文楷体"/>
                        </a:rPr>
                        <a:t>天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821083" y="3313331"/>
          <a:ext cx="635000" cy="762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35000"/>
              </a:tblGrid>
              <a:tr h="215900"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心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401983" y="1952313"/>
          <a:ext cx="635000" cy="8229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35000"/>
              </a:tblGrid>
              <a:tr h="215900">
                <a:tc>
                  <a:txBody>
                    <a:bodyPr/>
                    <a:lstStyle/>
                    <a:p>
                      <a:r>
                        <a:rPr lang="en-US" sz="4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48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25732" y="4449236"/>
          <a:ext cx="645584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45584"/>
              </a:tblGrid>
              <a:tr h="804335">
                <a:tc>
                  <a:txBody>
                    <a:bodyPr/>
                    <a:lstStyle/>
                    <a:p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248524" y="634999"/>
          <a:ext cx="645584" cy="8043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645584"/>
              </a:tblGrid>
              <a:tr h="804335">
                <a:tc>
                  <a:txBody>
                    <a:bodyPr/>
                    <a:lstStyle/>
                    <a:p>
                      <a:r>
                        <a:rPr lang="zh-CN" altLang="en-US" sz="4400" dirty="0" smtClean="0">
                          <a:latin typeface="华文楷体"/>
                          <a:ea typeface="华文楷体"/>
                          <a:cs typeface="华文楷体"/>
                        </a:rPr>
                        <a:t>巾</a:t>
                      </a:r>
                      <a:endParaRPr lang="en-US" sz="44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175" cmpd="sng">
                      <a:solidFill>
                        <a:srgbClr val="0000FF"/>
                      </a:solidFill>
                      <a:prstDash val="solid"/>
                    </a:lnL>
                    <a:lnR w="3175" cmpd="sng">
                      <a:solidFill>
                        <a:srgbClr val="0000FF"/>
                      </a:solidFill>
                      <a:prstDash val="solid"/>
                    </a:lnR>
                    <a:lnT w="3175" cmpd="sng">
                      <a:solidFill>
                        <a:srgbClr val="0000FF"/>
                      </a:solidFill>
                      <a:prstDash val="solid"/>
                    </a:lnT>
                    <a:lnB w="3175" cmpd="sng">
                      <a:solidFill>
                        <a:srgbClr val="0000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Action Button: Sound 3">
            <a:hlinkClick r:id="" action="ppaction://noaction" highlightClick="1">
              <a:snd r:embed="rId2" name="Phaser"/>
            </a:hlinkClick>
            <a:hlinkHover r:id="" action="ppaction://noaction">
              <a:snd r:embed="rId3" name="Applause"/>
            </a:hlinkHover>
          </p:cNvPr>
          <p:cNvSpPr/>
          <p:nvPr/>
        </p:nvSpPr>
        <p:spPr>
          <a:xfrm>
            <a:off x="782638" y="6037263"/>
            <a:ext cx="519112" cy="249237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7839" b="55085"/>
          <a:stretch/>
        </p:blipFill>
        <p:spPr>
          <a:xfrm>
            <a:off x="782638" y="2714313"/>
            <a:ext cx="1014002" cy="599018"/>
          </a:xfrm>
          <a:prstGeom prst="rect">
            <a:avLst/>
          </a:prstGeom>
        </p:spPr>
      </p:pic>
      <p:pic>
        <p:nvPicPr>
          <p:cNvPr id="9933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3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creen Shot 2016-07-27 at 21.22.52.png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>
          <a:xfrm>
            <a:off x="6925732" y="4709582"/>
            <a:ext cx="578909" cy="378355"/>
          </a:xfrm>
          <a:prstGeom prst="rect">
            <a:avLst/>
          </a:prstGeom>
        </p:spPr>
      </p:pic>
      <p:sp>
        <p:nvSpPr>
          <p:cNvPr id="3" name="Action Button: Sound 2">
            <a:hlinkClick r:id="" action="ppaction://noaction" highlightClick="1"/>
            <a:hlinkHover r:id="" action="ppaction://noaction">
              <a:snd r:embed="rId7" name="离开.m4a"/>
            </a:hlinkHover>
          </p:cNvPr>
          <p:cNvSpPr/>
          <p:nvPr/>
        </p:nvSpPr>
        <p:spPr>
          <a:xfrm>
            <a:off x="2963863" y="920750"/>
            <a:ext cx="295275" cy="349250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4328 C -0.37187 0.20694 -0.70156 0.37083 -0.70069 0.375 C -0.69982 0.37916 -0.14722 0.11921 -0.03628 0.06805 " pathEditMode="relative" ptsTypes="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03333 C -0.34045 0.10439 -0.63403 0.17546 -0.63246 0.17847 C -0.6309 0.18148 -0.13663 0.07291 -0.0375 0.05185 " pathEditMode="relative" ptsTypes="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9 -0.02176 C -0.36684 -0.01412 -0.68941 -0.00625 -0.68871 -0.00463 C -0.68802 -0.00301 -0.14757 -0.01111 -0.03941 -0.0125 " pathEditMode="relative" ptsTypes="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26875 -0.08241 -0.53732 -0.16458 -0.64462 -0.197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-98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26997 -0.0794 -0.53958 -0.1588 -0.64688 -0.19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2801 C -0.38107 -0.11782 -0.71944 -0.26366 -0.71857 -0.26065 C -0.71771 -0.25764 -0.15139 -0.00463 -0.03802 0.04653 " pathEditMode="relative" ptsTypes="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125</Words>
  <Application>Microsoft Macintosh PowerPoint</Application>
  <PresentationFormat>On-screen Show (4:3)</PresentationFormat>
  <Paragraphs>34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DengXian</vt:lpstr>
      <vt:lpstr>Kaiti SC Regular</vt:lpstr>
      <vt:lpstr>ＭＳ Ｐゴシック</vt:lpstr>
      <vt:lpstr>华文仿宋</vt:lpstr>
      <vt:lpstr>华文楷体</vt:lpstr>
      <vt:lpstr>Arial</vt:lpstr>
      <vt:lpstr>Office Theme</vt:lpstr>
      <vt:lpstr>How to get there?</vt:lpstr>
      <vt:lpstr>Activity 4.1 :找角色的名字  两人一组，用不同颜色的笔，标出图片中的汉字 </vt:lpstr>
      <vt:lpstr>PowerPoint Presentation</vt:lpstr>
      <vt:lpstr>PowerPoint Presentation</vt:lpstr>
      <vt:lpstr>PowerPoint Presentation</vt:lpstr>
      <vt:lpstr>PowerPoint Presentation</vt:lpstr>
      <vt:lpstr>Activity 4.2 打气球 </vt:lpstr>
      <vt:lpstr>PowerPoint Presentation</vt:lpstr>
      <vt:lpstr>PowerPoint Presentation</vt:lpstr>
      <vt:lpstr>PowerPoint Presentation</vt:lpstr>
      <vt:lpstr>生词小测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Feng</dc:creator>
  <cp:lastModifiedBy>Meng Yeh</cp:lastModifiedBy>
  <cp:revision>309</cp:revision>
  <dcterms:created xsi:type="dcterms:W3CDTF">2016-07-26T18:37:12Z</dcterms:created>
  <dcterms:modified xsi:type="dcterms:W3CDTF">2017-04-28T16:22:40Z</dcterms:modified>
</cp:coreProperties>
</file>